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6" r:id="rId7"/>
    <p:sldId id="261" r:id="rId8"/>
    <p:sldId id="262" r:id="rId9"/>
    <p:sldId id="287" r:id="rId10"/>
    <p:sldId id="263" r:id="rId11"/>
    <p:sldId id="288" r:id="rId12"/>
    <p:sldId id="264" r:id="rId13"/>
    <p:sldId id="265" r:id="rId14"/>
    <p:sldId id="289" r:id="rId15"/>
    <p:sldId id="267" r:id="rId16"/>
    <p:sldId id="269" r:id="rId17"/>
    <p:sldId id="290" r:id="rId18"/>
    <p:sldId id="271" r:id="rId19"/>
    <p:sldId id="272" r:id="rId20"/>
    <p:sldId id="268" r:id="rId21"/>
    <p:sldId id="270" r:id="rId22"/>
    <p:sldId id="273" r:id="rId23"/>
    <p:sldId id="274" r:id="rId24"/>
    <p:sldId id="276" r:id="rId25"/>
    <p:sldId id="277" r:id="rId26"/>
    <p:sldId id="275" r:id="rId27"/>
    <p:sldId id="284" r:id="rId28"/>
    <p:sldId id="278" r:id="rId29"/>
    <p:sldId id="280" r:id="rId30"/>
    <p:sldId id="279" r:id="rId31"/>
    <p:sldId id="281" r:id="rId32"/>
    <p:sldId id="282" r:id="rId33"/>
    <p:sldId id="285" r:id="rId34"/>
    <p:sldId id="283" r:id="rId35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>
      <p:cViewPr varScale="1">
        <p:scale>
          <a:sx n="125" d="100"/>
          <a:sy n="125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E33D7-439B-54A2-4953-D14081347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D29C3-2D89-3087-F990-5F45F90DF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E8C13-8AF0-1CCD-1427-B03E1D4A4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4534C-6613-1E42-99D0-A0F75C64E1FF}" type="datetimeFigureOut">
              <a:rPr lang="en-IL" smtClean="0"/>
              <a:t>19/04/2023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2DA1A-32C3-62E5-34E0-E2387FF54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C3697-39FC-6F8D-7E70-840AA071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96853-8C59-004A-935D-7B88D437C3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72962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CF89-57A2-211D-9CDA-859AA363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7AA461-AF15-36DB-BADB-A47644663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89EE4-589B-02F9-1C7B-DBB60231E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4534C-6613-1E42-99D0-A0F75C64E1FF}" type="datetimeFigureOut">
              <a:rPr lang="en-IL" smtClean="0"/>
              <a:t>19/04/2023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7A617-2017-BB06-4C7B-0EF8ECF4C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52449-45A2-5FE9-DB29-9BE60E0E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96853-8C59-004A-935D-7B88D437C3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35947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69A56F-2625-C442-BE4B-FA9A8A794E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A29A4-DD8F-EA9A-7FF4-8B2249520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BDFE1-1E3A-9FBD-1A7F-8C132883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4534C-6613-1E42-99D0-A0F75C64E1FF}" type="datetimeFigureOut">
              <a:rPr lang="en-IL" smtClean="0"/>
              <a:t>19/04/2023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2A37E-2A2E-42DD-3F2A-465981F96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8CD4D-A777-8577-38E9-9448213E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96853-8C59-004A-935D-7B88D437C3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47941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4559F-B96F-9EAF-EAD9-DCBF84F2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DEFC6-BCC5-DAC9-57ED-5DD3D7C75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3E7B3-D0CF-BDD6-9944-4A7DD0936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4534C-6613-1E42-99D0-A0F75C64E1FF}" type="datetimeFigureOut">
              <a:rPr lang="en-IL" smtClean="0"/>
              <a:t>19/04/2023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34C8F-A09A-7E48-C973-1B2FC3795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2A369-0CF5-021D-4487-7AE6DD4A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96853-8C59-004A-935D-7B88D437C3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32514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91F0-8E16-B972-E978-EFCC62163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1ADAC-FEC7-6C1C-8C74-A3017E696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6F780-48E8-70F8-755A-91AA28BC7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4534C-6613-1E42-99D0-A0F75C64E1FF}" type="datetimeFigureOut">
              <a:rPr lang="en-IL" smtClean="0"/>
              <a:t>19/04/2023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DF156-23C8-A3AE-6676-C837F64FB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5C2DA-3844-FBA2-1B27-992443F01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96853-8C59-004A-935D-7B88D437C3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4109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42E56-BFF3-AF95-773B-98F4F9E1E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427D4-79C1-F9D4-365B-1DFD237FC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24552-DCA0-1056-347E-FACDA1F4B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B9A7F-C93C-D7B8-6478-8244A0770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4534C-6613-1E42-99D0-A0F75C64E1FF}" type="datetimeFigureOut">
              <a:rPr lang="en-IL" smtClean="0"/>
              <a:t>19/04/2023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C5954-98BD-9A62-0127-6B6D9152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4D519-A182-4CE8-DC7F-851E5C55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96853-8C59-004A-935D-7B88D437C3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4092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862B9-577B-5FD4-9CC0-A08BB1266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B1FA5-743E-153D-1EB8-F8C686672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A9EEDE-711F-1A38-2683-00550500F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23F1E8-25BB-116C-062A-DC44924DE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4181C9-98C0-7412-1FE9-DB11BEE49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73CB03-8117-A8D2-F75C-4FCF04A49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4534C-6613-1E42-99D0-A0F75C64E1FF}" type="datetimeFigureOut">
              <a:rPr lang="en-IL" smtClean="0"/>
              <a:t>19/04/2023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4D54CD-D51F-70F0-BC3B-C8A2F4DD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97DB7C-F539-8D48-B893-BEC37C46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96853-8C59-004A-935D-7B88D437C3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34607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984C5-2F48-C096-CF62-BC845C457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C6B6DF-B6B9-1B16-0C24-BB1E61EC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4534C-6613-1E42-99D0-A0F75C64E1FF}" type="datetimeFigureOut">
              <a:rPr lang="en-IL" smtClean="0"/>
              <a:t>19/04/2023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518069-A643-08F6-A5F3-F0457F77F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487DC-E2B7-C42A-8568-9C1F31038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96853-8C59-004A-935D-7B88D437C3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51462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F05239-9FCE-05C7-131E-93064407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4534C-6613-1E42-99D0-A0F75C64E1FF}" type="datetimeFigureOut">
              <a:rPr lang="en-IL" smtClean="0"/>
              <a:t>19/04/2023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9C40D1-B3E3-5E67-A02E-A8CBFFA7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8FD46-0AEC-67AE-183A-A5747BB7A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96853-8C59-004A-935D-7B88D437C3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4065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8D45-8BC0-A6BD-D26F-B9EE8EEA1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47CA6-FECE-BA35-2B20-3CDCCB796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AA36E-A349-E259-934A-8D3B8B818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3C963-5FC4-86EA-1CAC-A38F4ABF5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4534C-6613-1E42-99D0-A0F75C64E1FF}" type="datetimeFigureOut">
              <a:rPr lang="en-IL" smtClean="0"/>
              <a:t>19/04/2023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82AF6-6B86-658A-526B-E8FA50A9F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F7025-45DE-0A55-DFD3-1C55A67B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96853-8C59-004A-935D-7B88D437C3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8049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CF8E-F772-3704-EF45-BECFCBB23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CA510E-F70E-FF27-25EB-A2BAB7603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1C725-B440-108E-9D4B-B84D95992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1EA90-F765-CEBF-502F-F5C57AAD6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4534C-6613-1E42-99D0-A0F75C64E1FF}" type="datetimeFigureOut">
              <a:rPr lang="en-IL" smtClean="0"/>
              <a:t>19/04/2023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FD822-B674-E9DB-B218-23362C711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3F02E-B717-F79F-D5B9-F0287327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96853-8C59-004A-935D-7B88D437C3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81330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AB53EB-CA83-3433-884A-2BD4E0D4E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6ABC8-7F0A-E0CF-75B4-6BF3FAF42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DA94A-15DA-37C2-9A83-09C5E4DDBF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4534C-6613-1E42-99D0-A0F75C64E1FF}" type="datetimeFigureOut">
              <a:rPr lang="en-IL" smtClean="0"/>
              <a:t>19/04/2023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C8780-3A09-8ABB-3D61-2DD253884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1E219-2D49-CA14-DDAC-E0C8DEC1A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96853-8C59-004A-935D-7B88D437C3A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73522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AC5E9-E417-4A2A-5197-B4A2996BBA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Score and Diffusion Models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AC8FDD-6B5A-6042-6A06-57221FE6E6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L" dirty="0"/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1843682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306C-690B-DC68-3522-19CE5A54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Inverting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FD3D5-1852-22D6-AC6B-A688B6D35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So far: a noising process transforming p(x) at t=0, to p(z) at t=1</a:t>
            </a:r>
          </a:p>
          <a:p>
            <a:r>
              <a:rPr lang="en-IL" dirty="0"/>
              <a:t>Objective: inverse process taking p(z) at t=1 to p(x) at t=0</a:t>
            </a:r>
          </a:p>
          <a:p>
            <a:r>
              <a:rPr lang="en-IL" dirty="0"/>
              <a:t>Why not just flip the sign of the SDE?</a:t>
            </a:r>
          </a:p>
        </p:txBody>
      </p:sp>
      <p:pic>
        <p:nvPicPr>
          <p:cNvPr id="4" name="Picture 2" descr="Improving Diffusion Models as an Alternative To GANs, Part 1 | NVIDIA  Technical Blog">
            <a:extLst>
              <a:ext uri="{FF2B5EF4-FFF2-40B4-BE49-F238E27FC236}">
                <a16:creationId xmlns:a16="http://schemas.microsoft.com/office/drawing/2014/main" id="{F55163EC-A469-3A7B-507E-DC497AA37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89" y="4256405"/>
            <a:ext cx="9940422" cy="260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147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142B9-6E72-AB95-3EA1-254F8942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Inverting SDE in VE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4D199-3C7E-A8B8-5633-391B315ED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Invering the VE SDE yields: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Gaussian noise is actually symmetric to sign, equation is unchanged!</a:t>
            </a:r>
          </a:p>
          <a:p>
            <a:r>
              <a:rPr lang="en-IL" dirty="0"/>
              <a:t>Clearly not the way to invert the process…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F4E917FA-C828-4A5E-0CCE-80AD31B83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510" y="2500630"/>
            <a:ext cx="24765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355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3AF74-FDE4-C32C-815C-C4AC3A8A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The Fokker-Planck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CBD23-F3DD-1E45-8E39-54BFF2A17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SDE described how each sample evolves in time</a:t>
            </a:r>
          </a:p>
          <a:p>
            <a:r>
              <a:rPr lang="en-IL" dirty="0"/>
              <a:t>How does the entire probability distribution p(x,t) evolve in time?</a:t>
            </a:r>
          </a:p>
          <a:p>
            <a:r>
              <a:rPr lang="en-IL" dirty="0"/>
              <a:t>Solution p</a:t>
            </a:r>
            <a:r>
              <a:rPr lang="en-US" dirty="0"/>
              <a:t>r</a:t>
            </a:r>
            <a:r>
              <a:rPr lang="en-IL" dirty="0"/>
              <a:t>ovided by the FP equation:</a:t>
            </a:r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This is a </a:t>
            </a:r>
            <a:r>
              <a:rPr lang="en-IL" b="1" dirty="0"/>
              <a:t>deterministic</a:t>
            </a:r>
            <a:r>
              <a:rPr lang="en-IL" dirty="0"/>
              <a:t> partial differential equation</a:t>
            </a:r>
          </a:p>
          <a:p>
            <a:r>
              <a:rPr lang="en-IL" dirty="0"/>
              <a:t>To invert it, we simply flip the sign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03A5C6FB-D490-BFCD-251A-FAC73DB80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930" y="3728244"/>
            <a:ext cx="77851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970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3AF74-FDE4-C32C-815C-C4AC3A8A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Inverting Fokker-Planck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CBD23-F3DD-1E45-8E39-54BFF2A17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L" dirty="0"/>
              <a:t>How do we achieve inversion of the sign of the FPE?</a:t>
            </a:r>
          </a:p>
          <a:p>
            <a:pPr marL="0" indent="0">
              <a:buNone/>
            </a:pPr>
            <a:br>
              <a:rPr lang="en-IL" dirty="0"/>
            </a:br>
            <a:endParaRPr lang="en-IL" dirty="0"/>
          </a:p>
          <a:p>
            <a:r>
              <a:rPr lang="en-IL" dirty="0"/>
              <a:t>Idea: construct a deterministic process </a:t>
            </a:r>
            <a:r>
              <a:rPr lang="en-US" dirty="0"/>
              <a:t>resulting in same FPE!</a:t>
            </a:r>
          </a:p>
          <a:p>
            <a:r>
              <a:rPr lang="en-US" dirty="0"/>
              <a:t>Named: probability flow ODE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03766-8FA1-CF3D-E23D-687300231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740" y="2498884"/>
            <a:ext cx="77851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A8B0D705-3B9E-2C24-CDC3-FB9554891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90" y="4411583"/>
            <a:ext cx="61849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359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7175-0FF3-3891-19BD-5ACDAC5C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Inverting The Noise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5F758-DAFD-068E-9897-4D5180671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Given the probability flow ODE, reverse the process by sign inversion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Can also construct a stochastic process with the same marginals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Deterministic process called DDIM</a:t>
            </a:r>
          </a:p>
          <a:p>
            <a:r>
              <a:rPr lang="en-IL" dirty="0"/>
              <a:t>Stochastic process  classed DDPM</a:t>
            </a:r>
          </a:p>
          <a:p>
            <a:endParaRPr lang="en-IL" dirty="0"/>
          </a:p>
          <a:p>
            <a:endParaRPr lang="en-IL" dirty="0"/>
          </a:p>
          <a:p>
            <a:endParaRPr lang="en-IL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B2A55467-DC1B-E0B7-8461-3ADA6ADFA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2456974"/>
            <a:ext cx="64897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91EFCE2F-02BD-7F38-E4AD-66DE72256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3931126"/>
            <a:ext cx="98044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896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36D7-E73A-DF75-C4E6-5236A8A8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The Score Function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ED873-E76C-2A9B-1A56-7D4A754D9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Remaining challenge - how to compute? 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This quantity is called the </a:t>
            </a:r>
            <a:r>
              <a:rPr lang="en-IL" b="1" dirty="0"/>
              <a:t>score function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5E008389-826C-5815-0B34-2B8BC2E82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220" y="2663190"/>
            <a:ext cx="21082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735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5660-424B-3621-7884-16F5F498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Score Does not Require Normalized PDFs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2969A-0594-4E13-E3D6-F14C41C61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What happens is we do not know p(x), but up to normalization</a:t>
            </a:r>
          </a:p>
          <a:p>
            <a:r>
              <a:rPr lang="en-IL" dirty="0"/>
              <a:t>For example, assume we know E(x) but not Z</a:t>
            </a:r>
          </a:p>
          <a:p>
            <a:endParaRPr lang="en-IL" dirty="0"/>
          </a:p>
          <a:p>
            <a:pPr marL="0" indent="0">
              <a:buNone/>
            </a:pPr>
            <a:endParaRPr lang="en-IL" dirty="0"/>
          </a:p>
          <a:p>
            <a:r>
              <a:rPr lang="en-IL" dirty="0"/>
              <a:t>Score does not depend on Z!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7171FA4-66A7-8458-7E7D-E164CE6AE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193" y="3020060"/>
            <a:ext cx="23622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432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9408-EB12-AF85-E020-ADE89F80E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Simple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B7F81-768C-C4B2-F1FB-409BC9DD8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Assume at t=0, we have a single point</a:t>
            </a:r>
          </a:p>
          <a:p>
            <a:r>
              <a:rPr lang="en-IL" dirty="0"/>
              <a:t>We add Gaussian noise through time s.t.</a:t>
            </a:r>
          </a:p>
          <a:p>
            <a:r>
              <a:rPr lang="en-IL" dirty="0"/>
              <a:t>The Gaussian distribution has</a:t>
            </a:r>
          </a:p>
          <a:p>
            <a:pPr marL="0" indent="0">
              <a:buNone/>
            </a:pPr>
            <a:endParaRPr lang="en-IL" dirty="0"/>
          </a:p>
          <a:p>
            <a:r>
              <a:rPr lang="en-IL" dirty="0"/>
              <a:t>   The score is therefore: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578D6BA5-B21D-F17A-4814-71E2CB264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430" y="1825625"/>
            <a:ext cx="19177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F8A15346-80C4-FEE9-F7E5-9F8674F70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2292509"/>
            <a:ext cx="35941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>
            <a:extLst>
              <a:ext uri="{FF2B5EF4-FFF2-40B4-BE49-F238E27FC236}">
                <a16:creationId xmlns:a16="http://schemas.microsoft.com/office/drawing/2014/main" id="{572877E1-5C42-999E-317A-84D40F8C2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357880"/>
            <a:ext cx="67056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>
            <a:extLst>
              <a:ext uri="{FF2B5EF4-FFF2-40B4-BE49-F238E27FC236}">
                <a16:creationId xmlns:a16="http://schemas.microsoft.com/office/drawing/2014/main" id="{36E7567C-0D35-7989-7330-01F95DFC7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50" y="4562951"/>
            <a:ext cx="25273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593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8920C-2F7C-1674-8EEF-6C04514D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8C7E6-AA1E-96FB-D0AC-23D073378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Task of denoising: removing noise from sample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Where </a:t>
            </a:r>
            <a:r>
              <a:rPr lang="en-IL" i="1" dirty="0"/>
              <a:t>D</a:t>
            </a:r>
            <a:r>
              <a:rPr lang="en-IL" dirty="0"/>
              <a:t> is a denoising function and </a:t>
            </a:r>
            <a:r>
              <a:rPr lang="en-IL" i="1" dirty="0"/>
              <a:t>n</a:t>
            </a:r>
            <a:r>
              <a:rPr lang="en-IL" dirty="0"/>
              <a:t> is noise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3B7174D-081C-A6A9-908E-1D0DC747E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170" y="2559050"/>
            <a:ext cx="18923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268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E55C8-62DE-62FE-6C8B-F8896391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Expression for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DBC95-E1DD-EBF5-451F-64BCA75E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Assume we have a noise sample f</a:t>
            </a:r>
          </a:p>
          <a:p>
            <a:r>
              <a:rPr lang="en-IL" dirty="0"/>
              <a:t>The data consists of x samples x1,x2…xM</a:t>
            </a:r>
          </a:p>
          <a:p>
            <a:r>
              <a:rPr lang="en-IL" dirty="0"/>
              <a:t>At time t, each x may take the values: N(xi, s(t)I)</a:t>
            </a:r>
          </a:p>
          <a:p>
            <a:r>
              <a:rPr lang="en-IL" dirty="0"/>
              <a:t>The probability that f is in fact generated by xi is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The expected denoised value of f is threrefore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6FCF63E-031E-E999-675B-F3662AD4A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4072414"/>
            <a:ext cx="4622890" cy="60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AFCAAC05-8B2C-EAB3-0DB4-D0D4EC455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430" y="5526723"/>
            <a:ext cx="30353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0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E8DF5-F560-B1B2-2E5E-BEE9D84E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Variational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2128A-C18E-B56D-FD06-889EF1917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Last week: variational models</a:t>
            </a:r>
          </a:p>
          <a:p>
            <a:r>
              <a:rPr lang="en-IL" dirty="0"/>
              <a:t>Typically: use strong priors over the latent variable distribution:</a:t>
            </a:r>
          </a:p>
          <a:p>
            <a:pPr lvl="1"/>
            <a:r>
              <a:rPr lang="en-IL" dirty="0"/>
              <a:t>Low rank</a:t>
            </a:r>
          </a:p>
          <a:p>
            <a:pPr lvl="1"/>
            <a:r>
              <a:rPr lang="en-IL" dirty="0"/>
              <a:t>Simple parametric form</a:t>
            </a:r>
          </a:p>
          <a:p>
            <a:r>
              <a:rPr lang="en-IL" dirty="0"/>
              <a:t>Limitations:</a:t>
            </a:r>
          </a:p>
          <a:p>
            <a:pPr lvl="1"/>
            <a:r>
              <a:rPr lang="en-IL" dirty="0"/>
              <a:t>Blury results - high-frequency (fine) details are often not low-rank</a:t>
            </a:r>
          </a:p>
          <a:p>
            <a:pPr lvl="1"/>
            <a:r>
              <a:rPr lang="en-IL" dirty="0"/>
              <a:t>The parametric</a:t>
            </a:r>
            <a:r>
              <a:rPr lang="en-US" dirty="0"/>
              <a:t> choice of p(z)</a:t>
            </a:r>
            <a:r>
              <a:rPr lang="en-IL" dirty="0"/>
              <a:t> might be too restrictive</a:t>
            </a:r>
          </a:p>
          <a:p>
            <a:pPr lv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24250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4531-CA47-55AD-4F64-9B580C4E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Estimating the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CCD4A-7ED8-61EA-C1F2-5C3706004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L" dirty="0"/>
              <a:t>T</a:t>
            </a:r>
            <a:r>
              <a:rPr lang="en-US" dirty="0"/>
              <a:t>h</a:t>
            </a:r>
            <a:r>
              <a:rPr lang="en-IL" dirty="0"/>
              <a:t>ere is a simple expression for the score: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IL" dirty="0"/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IL" dirty="0"/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L" dirty="0"/>
              <a:t>Intuition: 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75397BF-70FB-C4E8-99FF-D46D6C93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159" y="2559050"/>
            <a:ext cx="3732415" cy="57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Gaussian filter - Wikipedia">
            <a:extLst>
              <a:ext uri="{FF2B5EF4-FFF2-40B4-BE49-F238E27FC236}">
                <a16:creationId xmlns:a16="http://schemas.microsoft.com/office/drawing/2014/main" id="{DAC1C605-DBF2-036F-01B3-33CF8F53C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0" y="4001294"/>
            <a:ext cx="33655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Gaussian Function -- from Wolfram MathWorld">
            <a:extLst>
              <a:ext uri="{FF2B5EF4-FFF2-40B4-BE49-F238E27FC236}">
                <a16:creationId xmlns:a16="http://schemas.microsoft.com/office/drawing/2014/main" id="{79DD146F-C1BA-EC57-BD7E-3B17ED404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553" y="4496912"/>
            <a:ext cx="4187924" cy="9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223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65429-9069-D62C-0034-B29A9248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Diffusion Models in Practice -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16224-E53D-D496-BD33-CDBDD423C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First step: training denoising model </a:t>
            </a:r>
          </a:p>
          <a:p>
            <a:pPr lvl="1"/>
            <a:r>
              <a:rPr lang="en-IL" dirty="0"/>
              <a:t>Sample: x from training distribution, random time [0,1]</a:t>
            </a:r>
          </a:p>
          <a:p>
            <a:pPr lvl="1"/>
            <a:r>
              <a:rPr lang="en-IL" dirty="0"/>
              <a:t>Shrink and add Gaussian noise according to noising schedule – result z</a:t>
            </a:r>
            <a:r>
              <a:rPr lang="en-IL" baseline="-25000" dirty="0"/>
              <a:t>t</a:t>
            </a:r>
            <a:endParaRPr lang="en-IL" dirty="0"/>
          </a:p>
          <a:p>
            <a:pPr lvl="1"/>
            <a:r>
              <a:rPr lang="en-IL" dirty="0"/>
              <a:t>Train denoising model.                  </a:t>
            </a:r>
            <a:r>
              <a:rPr lang="en-US" dirty="0"/>
              <a:t>t</a:t>
            </a:r>
            <a:r>
              <a:rPr lang="en-IL" dirty="0"/>
              <a:t>aking as input noisy sample, noise</a:t>
            </a:r>
          </a:p>
          <a:p>
            <a:pPr lvl="1"/>
            <a:endParaRPr lang="en-IL" dirty="0"/>
          </a:p>
          <a:p>
            <a:pPr lvl="1"/>
            <a:endParaRPr lang="en-IL" dirty="0"/>
          </a:p>
          <a:p>
            <a:pPr lvl="1"/>
            <a:r>
              <a:rPr lang="en-IL" dirty="0"/>
              <a:t>Repeat until convergence</a:t>
            </a:r>
          </a:p>
        </p:txBody>
      </p:sp>
      <p:pic>
        <p:nvPicPr>
          <p:cNvPr id="5" name="Picture 2" descr="Improving Diffusion Models as an Alternative To GANs, Part 1 | NVIDIA  Technical Blog">
            <a:extLst>
              <a:ext uri="{FF2B5EF4-FFF2-40B4-BE49-F238E27FC236}">
                <a16:creationId xmlns:a16="http://schemas.microsoft.com/office/drawing/2014/main" id="{EAD0D2B7-C9C5-7C5D-C900-DE277206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269" y="4631691"/>
            <a:ext cx="8333171" cy="218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69D9736D-9360-29E1-8D7B-34FAB605D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54" y="1874361"/>
            <a:ext cx="12954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112BAF-0FA0-9DD8-AB96-4E38C57ED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254" y="3104197"/>
            <a:ext cx="1086465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741A7674-3D39-6C32-19D1-00E9F7F16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569296"/>
            <a:ext cx="39624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308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65429-9069-D62C-0034-B29A9248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Diffusion Models in Practice -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16224-E53D-D496-BD33-CDBDD423C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Start with random noise                     </a:t>
            </a:r>
            <a:r>
              <a:rPr lang="en-US" dirty="0"/>
              <a:t>a</a:t>
            </a:r>
            <a:r>
              <a:rPr lang="en-IL" dirty="0"/>
              <a:t>nd t=1 – define this as xt</a:t>
            </a:r>
          </a:p>
          <a:p>
            <a:r>
              <a:rPr lang="en-IL" dirty="0"/>
              <a:t>Repeat until t=0</a:t>
            </a:r>
          </a:p>
          <a:p>
            <a:pPr lvl="1"/>
            <a:r>
              <a:rPr lang="en-IL" dirty="0"/>
              <a:t>Denoise x</a:t>
            </a:r>
            <a:r>
              <a:rPr lang="en-IL" baseline="-25000" dirty="0"/>
              <a:t>t</a:t>
            </a:r>
            <a:r>
              <a:rPr lang="en-IL" dirty="0"/>
              <a:t> using</a:t>
            </a:r>
          </a:p>
          <a:p>
            <a:pPr lvl="1"/>
            <a:r>
              <a:rPr lang="en-IL" dirty="0"/>
              <a:t>Estimate score using</a:t>
            </a:r>
          </a:p>
          <a:p>
            <a:pPr lvl="1"/>
            <a:r>
              <a:rPr lang="en-IL" dirty="0"/>
              <a:t>Reverse process using:</a:t>
            </a:r>
          </a:p>
          <a:p>
            <a:pPr lvl="1"/>
            <a:r>
              <a:rPr lang="en-IL" dirty="0"/>
              <a:t>Advance time t = t - dt   </a:t>
            </a:r>
          </a:p>
        </p:txBody>
      </p:sp>
      <p:pic>
        <p:nvPicPr>
          <p:cNvPr id="5" name="Picture 2" descr="Improving Diffusion Models as an Alternative To GANs, Part 1 | NVIDIA  Technical Blog">
            <a:extLst>
              <a:ext uri="{FF2B5EF4-FFF2-40B4-BE49-F238E27FC236}">
                <a16:creationId xmlns:a16="http://schemas.microsoft.com/office/drawing/2014/main" id="{EAD0D2B7-C9C5-7C5D-C900-DE277206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09" y="4677053"/>
            <a:ext cx="8333171" cy="218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6326D9D4-DEA6-5B23-01EA-744E993A9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887696"/>
            <a:ext cx="15240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1FDD8B28-C227-85D4-A893-835A35B00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40" y="2851289"/>
            <a:ext cx="14224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FC5156E-326C-5936-9EC0-EFF717F91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865" y="3084831"/>
            <a:ext cx="3732415" cy="57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D5A95A54-6575-147A-5396-8CD518982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3931107"/>
            <a:ext cx="49911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932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2355-53D1-121D-0C12-A2E106A4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Diffusion Models in Practice – Point Estimates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2B725-BDCB-AA0F-F978-66F7B5CE5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ELBO on the neg log-probability p(x) is approximately given by:</a:t>
            </a:r>
          </a:p>
          <a:p>
            <a:pPr lvl="1"/>
            <a:r>
              <a:rPr lang="en-IL" dirty="0"/>
              <a:t>(Stated without proof)</a:t>
            </a:r>
          </a:p>
          <a:p>
            <a:pPr lvl="1"/>
            <a:endParaRPr lang="en-IL" dirty="0"/>
          </a:p>
          <a:p>
            <a:pPr lvl="1"/>
            <a:endParaRPr lang="en-IL" dirty="0"/>
          </a:p>
          <a:p>
            <a:pPr lvl="1"/>
            <a:endParaRPr lang="en-IL" dirty="0"/>
          </a:p>
          <a:p>
            <a:r>
              <a:rPr lang="en-IL" dirty="0"/>
              <a:t>Amazing result – probability estimation using denoising model</a:t>
            </a:r>
          </a:p>
          <a:p>
            <a:pPr lvl="1"/>
            <a:r>
              <a:rPr lang="en-IL" dirty="0"/>
              <a:t>Time average of the denoising estimation error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808AC-9B73-24D8-9331-EEDCB5314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0" y="2671420"/>
            <a:ext cx="7772400" cy="661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6913E9-58E1-76C6-8B76-1A014A831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510" y="3333274"/>
            <a:ext cx="2324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4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E4AB7-20E4-DE6C-639E-B90BC026D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Diffusion Models: Top Image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128FA-14A5-1F29-2914-FCFAB4E87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Diffusion models (center) beat GANs (left). Right – original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D4CB3-C8FB-A438-EF57-EF3602631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81191"/>
            <a:ext cx="10171580" cy="341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20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5F5A-84F1-750C-9D01-9EBD5AD1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Diffusion Models: Top Likelihood Estimators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8FD99-BF1F-7E69-FBDE-6FABD7404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Diffusion models beat VAE and AR models at point density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50F98-9A28-DB97-432D-8CF929543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80" y="2586282"/>
            <a:ext cx="5664200" cy="41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67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26A35-A59B-364B-9ECA-D72496EF6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Conditional Diffusion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6FBE-EB90-4D54-766D-9B50ACDB9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Conditional DMs: basically the same as have multiple DMs</a:t>
            </a:r>
          </a:p>
          <a:p>
            <a:r>
              <a:rPr lang="en-IL" dirty="0"/>
              <a:t>Share the same denoiser, but condition it:</a:t>
            </a:r>
          </a:p>
          <a:p>
            <a:pPr lvl="1"/>
            <a:r>
              <a:rPr lang="en-IL" dirty="0"/>
              <a:t>Noisy image</a:t>
            </a:r>
          </a:p>
          <a:p>
            <a:pPr lvl="1"/>
            <a:r>
              <a:rPr lang="en-IL" dirty="0"/>
              <a:t>Time (or noise sigma)</a:t>
            </a:r>
          </a:p>
          <a:p>
            <a:pPr lvl="1"/>
            <a:r>
              <a:rPr lang="en-IL" dirty="0"/>
              <a:t>Conditioning labels</a:t>
            </a: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4932E0C0-525B-E9DA-5D48-43484C59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0" y="4356100"/>
            <a:ext cx="5854700" cy="4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64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26A35-A59B-364B-9ECA-D72496EF6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Classifier-Free Guidance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6FBE-EB90-4D54-766D-9B50ACDB9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Conditioning alone is often insufficient for text-guided generation</a:t>
            </a:r>
          </a:p>
          <a:p>
            <a:r>
              <a:rPr lang="en-IL" dirty="0"/>
              <a:t>Trick (not well grounded in theory):</a:t>
            </a:r>
          </a:p>
          <a:p>
            <a:pPr lvl="1"/>
            <a:r>
              <a:rPr lang="en-IL" dirty="0"/>
              <a:t>Denoise according to conditional and unconditional models</a:t>
            </a:r>
          </a:p>
          <a:p>
            <a:pPr lvl="1"/>
            <a:r>
              <a:rPr lang="en-IL" dirty="0"/>
              <a:t>Use the following combination as denoising value: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6179D6C-374A-6A12-8C4A-8943729C2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894" y="4001294"/>
            <a:ext cx="9916211" cy="46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820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E377-13D0-1D77-DC75-71E9E352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IL" dirty="0"/>
              <a:t>Text-to-Image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132AD-C940-F22D-E628-42F2B182D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Dall-E 2, Imagen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C5701-E751-7CA5-66EE-8909C2930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960" y="1690688"/>
            <a:ext cx="7772400" cy="513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2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5992-3B67-0D2E-43A1-091DE978F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Text-to-Image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00A28-856D-DFEA-2255-A0975D534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3880" cy="4351338"/>
          </a:xfrm>
        </p:spPr>
        <p:txBody>
          <a:bodyPr/>
          <a:lstStyle/>
          <a:p>
            <a:r>
              <a:rPr lang="en-IL" dirty="0"/>
              <a:t>Sample Low-resolution image conditional on text</a:t>
            </a:r>
          </a:p>
          <a:p>
            <a:r>
              <a:rPr lang="en-IL" dirty="0"/>
              <a:t>Sample high-resolution image conditional on low-res and text </a:t>
            </a:r>
          </a:p>
        </p:txBody>
      </p:sp>
      <p:pic>
        <p:nvPicPr>
          <p:cNvPr id="14338" name="Picture 2" descr="Text-to-Image: Diffusion, Text Conditioning, Guidance, Latent Space">
            <a:extLst>
              <a:ext uri="{FF2B5EF4-FFF2-40B4-BE49-F238E27FC236}">
                <a16:creationId xmlns:a16="http://schemas.microsoft.com/office/drawing/2014/main" id="{EB29A6CD-46AB-0A28-A929-7E46BF3B1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860" y="1825625"/>
            <a:ext cx="7241540" cy="411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019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1623-F72F-6B04-22D1-241B63199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Diffusion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99A08-ECA1-5EE0-47E0-40020B0B3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L" dirty="0"/>
              <a:t>Variational models: link between p(x) and latent distribution p(z)</a:t>
            </a:r>
          </a:p>
          <a:p>
            <a:pPr lvl="1">
              <a:spcBef>
                <a:spcPts val="1000"/>
              </a:spcBef>
            </a:pPr>
            <a:r>
              <a:rPr lang="en-IL" dirty="0"/>
              <a:t>No known correspondences</a:t>
            </a:r>
          </a:p>
          <a:p>
            <a:r>
              <a:rPr lang="en-IL" dirty="0"/>
              <a:t>Diffusion models: add noise to each x until it becomes noise</a:t>
            </a:r>
          </a:p>
          <a:p>
            <a:pPr lvl="1"/>
            <a:r>
              <a:rPr lang="en-IL" dirty="0"/>
              <a:t>Noise added through time</a:t>
            </a:r>
          </a:p>
          <a:p>
            <a:pPr lvl="1"/>
            <a:r>
              <a:rPr lang="en-IL" dirty="0"/>
              <a:t>Small amount </a:t>
            </a:r>
            <a:r>
              <a:rPr lang="en-US" dirty="0"/>
              <a:t>of noise at </a:t>
            </a:r>
            <a:r>
              <a:rPr lang="en-IL" dirty="0"/>
              <a:t>every time step</a:t>
            </a:r>
          </a:p>
        </p:txBody>
      </p:sp>
      <p:pic>
        <p:nvPicPr>
          <p:cNvPr id="1026" name="Picture 2" descr="Improving Diffusion Models as an Alternative To GANs, Part 1 | NVIDIA  Technical Blog">
            <a:extLst>
              <a:ext uri="{FF2B5EF4-FFF2-40B4-BE49-F238E27FC236}">
                <a16:creationId xmlns:a16="http://schemas.microsoft.com/office/drawing/2014/main" id="{DAC6CB88-218A-785C-8D3D-F8C92A434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89" y="4084320"/>
            <a:ext cx="9940422" cy="260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107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FE8E-6B60-D024-DF27-84983C6D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Latent Diffusion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D5F61-EEC2-9734-B011-AC27E6D95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Tokenizer: Train to map image to a small token grid and back</a:t>
            </a:r>
          </a:p>
          <a:p>
            <a:r>
              <a:rPr lang="en-IL" dirty="0"/>
              <a:t>Diffusion: Perform diffusion of the low-res token grid</a:t>
            </a:r>
          </a:p>
          <a:p>
            <a:r>
              <a:rPr lang="en-IL" dirty="0"/>
              <a:t>Dekonizer: Map synthesized token grid to high-res image</a:t>
            </a:r>
          </a:p>
        </p:txBody>
      </p:sp>
      <p:pic>
        <p:nvPicPr>
          <p:cNvPr id="15362" name="Picture 2" descr="AI Pub on Twitter: &quot;That's a wrap on Stable Diffusion! If you read the  thread carefully, you understand: 1) The full SD architecture below 2) How  SD uses latent space representations 3)">
            <a:extLst>
              <a:ext uri="{FF2B5EF4-FFF2-40B4-BE49-F238E27FC236}">
                <a16:creationId xmlns:a16="http://schemas.microsoft.com/office/drawing/2014/main" id="{14FC046F-F81A-35B8-81FC-4311FB559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840" y="3429000"/>
            <a:ext cx="6360160" cy="320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901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00AA4-A6B7-0D82-C814-15168B70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Imagen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D8FC5-C2D2-2235-6D36-EE4B634E0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</a:t>
            </a:r>
            <a:r>
              <a:rPr lang="en-US" dirty="0"/>
              <a:t>a</a:t>
            </a:r>
            <a:r>
              <a:rPr lang="en-IL" dirty="0"/>
              <a:t>me as above but for video</a:t>
            </a:r>
          </a:p>
          <a:p>
            <a:r>
              <a:rPr lang="en-US" dirty="0"/>
              <a:t>https://</a:t>
            </a:r>
            <a:r>
              <a:rPr lang="en-US" dirty="0" err="1"/>
              <a:t>imagen.research.google</a:t>
            </a:r>
            <a:r>
              <a:rPr lang="en-US" dirty="0"/>
              <a:t>/video/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06270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A0FC9-C7BC-E2C2-7873-86FB2F5D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Dreamix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97DDE-51D2-0648-8895-91759B03A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Train imagen-video denoiser on the video of the user</a:t>
            </a:r>
          </a:p>
          <a:p>
            <a:r>
              <a:rPr lang="en-IL" dirty="0"/>
              <a:t>Then condition on some new text</a:t>
            </a:r>
          </a:p>
          <a:p>
            <a:r>
              <a:rPr lang="en-US" dirty="0"/>
              <a:t>https://</a:t>
            </a:r>
            <a:r>
              <a:rPr lang="en-US" dirty="0" err="1"/>
              <a:t>dreamix</a:t>
            </a:r>
            <a:r>
              <a:rPr lang="en-US" dirty="0"/>
              <a:t>-video-</a:t>
            </a:r>
            <a:r>
              <a:rPr lang="en-US" dirty="0" err="1"/>
              <a:t>editing.github.io</a:t>
            </a:r>
            <a:r>
              <a:rPr lang="en-US" dirty="0"/>
              <a:t>/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40788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BB8CD-73A2-3016-ADB5-F980FE77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Several Prediction Targets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0C814-166B-8F02-CB21-F6A3B0B3B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There are several loss functions used for the denoising models</a:t>
            </a:r>
          </a:p>
          <a:p>
            <a:r>
              <a:rPr lang="en-IL" dirty="0"/>
              <a:t>They are equivalent up to weighting different time steps</a:t>
            </a:r>
          </a:p>
          <a:p>
            <a:r>
              <a:rPr lang="en-IL" dirty="0"/>
              <a:t>In practice the choice makes a difference</a:t>
            </a:r>
          </a:p>
          <a:p>
            <a:pPr lvl="1"/>
            <a:r>
              <a:rPr lang="en-IL" dirty="0"/>
              <a:t>Predict x directly (x prediction)</a:t>
            </a:r>
          </a:p>
          <a:p>
            <a:pPr lvl="1"/>
            <a:r>
              <a:rPr lang="en-IL" dirty="0"/>
              <a:t>Predict noise direction (e prediction)</a:t>
            </a:r>
          </a:p>
          <a:p>
            <a:pPr lvl="1"/>
            <a:r>
              <a:rPr lang="en-IL" dirty="0"/>
              <a:t>Prediction combination (v prediction)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09265-5417-6B82-7EA2-DF8B1D7A8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060" y="4036854"/>
            <a:ext cx="2413000" cy="48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F67EA5-2108-F8EB-AC09-BAA41BE06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880" y="4654391"/>
            <a:ext cx="7772400" cy="770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AA3205-0C95-AC5B-BFEE-2D4783578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280" y="5362802"/>
            <a:ext cx="4805680" cy="75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09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99EF3-74F0-2161-1F6F-0334A9B8F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MagVIT/MUSE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C8D39-3FCC-AA7F-E520-7233B3CA2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9480" cy="4351338"/>
          </a:xfrm>
        </p:spPr>
        <p:txBody>
          <a:bodyPr/>
          <a:lstStyle/>
          <a:p>
            <a:r>
              <a:rPr lang="en-IL" dirty="0"/>
              <a:t>Instead of Gaussian noise, use binomial noise (remove pixels)</a:t>
            </a:r>
          </a:p>
          <a:p>
            <a:pPr lvl="1"/>
            <a:r>
              <a:rPr lang="en-IL" dirty="0"/>
              <a:t>Repeat until all token complete</a:t>
            </a:r>
          </a:p>
          <a:p>
            <a:pPr lvl="1"/>
            <a:r>
              <a:rPr lang="en-IL" dirty="0"/>
              <a:t>At each step, denoiser guesses all missing token</a:t>
            </a:r>
          </a:p>
          <a:p>
            <a:pPr lvl="1"/>
            <a:r>
              <a:rPr lang="en-IL" dirty="0"/>
              <a:t>Most certain tokens are kept, the of predicted ones are deleted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2C630-7DED-BA04-E2E1-F4338818F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40" y="676856"/>
            <a:ext cx="5405120" cy="53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57951-932D-A19B-5426-F8F33A8B6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Reverse Diffusion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BD21-5A41-627D-8AF0-AB9CD1468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Goal is to reverse the diffusion process</a:t>
            </a:r>
          </a:p>
          <a:p>
            <a:r>
              <a:rPr lang="en-IL" dirty="0"/>
              <a:t>Map the distribution of Gaussian noise p(z) to p(x)</a:t>
            </a:r>
          </a:p>
          <a:p>
            <a:r>
              <a:rPr lang="en-IL" dirty="0"/>
              <a:t>Diffrently from VI, can do it in many, very small steps</a:t>
            </a:r>
          </a:p>
          <a:p>
            <a:r>
              <a:rPr lang="en-IL" dirty="0"/>
              <a:t>At each stage, we only invert a tiny temporal step – not so hard</a:t>
            </a:r>
          </a:p>
          <a:p>
            <a:r>
              <a:rPr lang="en-IL" dirty="0"/>
              <a:t>Inversion = denoising a small amount</a:t>
            </a:r>
          </a:p>
          <a:p>
            <a:endParaRPr lang="en-IL" dirty="0"/>
          </a:p>
        </p:txBody>
      </p:sp>
      <p:pic>
        <p:nvPicPr>
          <p:cNvPr id="4" name="Picture 2" descr="Improving Diffusion Models as an Alternative To GANs, Part 1 | NVIDIA  Technical Blog">
            <a:extLst>
              <a:ext uri="{FF2B5EF4-FFF2-40B4-BE49-F238E27FC236}">
                <a16:creationId xmlns:a16="http://schemas.microsoft.com/office/drawing/2014/main" id="{B43D4F2D-6787-80B3-5633-6EAEEB3D2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89" y="4256405"/>
            <a:ext cx="9940422" cy="260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169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CFC1B-FB8A-6E5F-1D2A-C0BDD1B1D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Life of a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9235B-A44B-82F4-1F63-676ABEFF6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Let us start from sample x at time 0</a:t>
            </a:r>
          </a:p>
          <a:p>
            <a:r>
              <a:rPr lang="en-IL" dirty="0"/>
              <a:t>At each time step t:</a:t>
            </a:r>
          </a:p>
          <a:p>
            <a:pPr lvl="1"/>
            <a:r>
              <a:rPr lang="en-IL" dirty="0"/>
              <a:t>Shrink to origin by factor x = x  - x * f(t) (f(t) &gt; 0)</a:t>
            </a:r>
          </a:p>
          <a:p>
            <a:pPr lvl="1"/>
            <a:r>
              <a:rPr lang="en-IL" dirty="0"/>
              <a:t>Add random Gaussian noise x = x + g(t) W (W = N(0, I))</a:t>
            </a:r>
          </a:p>
          <a:p>
            <a:r>
              <a:rPr lang="en-IL" dirty="0"/>
              <a:t>At time 1, sample will lose original information, contain pure noise</a:t>
            </a:r>
          </a:p>
        </p:txBody>
      </p:sp>
      <p:pic>
        <p:nvPicPr>
          <p:cNvPr id="4" name="Picture 2" descr="Improving Diffusion Models as an Alternative To GANs, Part 1 | NVIDIA  Technical Blog">
            <a:extLst>
              <a:ext uri="{FF2B5EF4-FFF2-40B4-BE49-F238E27FC236}">
                <a16:creationId xmlns:a16="http://schemas.microsoft.com/office/drawing/2014/main" id="{65B6A13F-EBE7-51C1-E5A8-611586D6F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89" y="4256405"/>
            <a:ext cx="9940422" cy="260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33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BDA5E-FE04-5D1A-900D-904998F0E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Types of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22555-38F4-652E-05AC-26F5B9D9B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Variance preserving (VP):</a:t>
            </a:r>
          </a:p>
          <a:p>
            <a:endParaRPr lang="en-IL" dirty="0"/>
          </a:p>
          <a:p>
            <a:endParaRPr lang="en-IL" dirty="0"/>
          </a:p>
          <a:p>
            <a:pPr lvl="1"/>
            <a:r>
              <a:rPr lang="en-IL" dirty="0"/>
              <a:t>Variance is unchanged through time, more is allocated to noise</a:t>
            </a:r>
          </a:p>
          <a:p>
            <a:r>
              <a:rPr lang="en-IL" dirty="0"/>
              <a:t>Variance exploding (VE):</a:t>
            </a:r>
            <a:endParaRPr lang="he-IL" dirty="0"/>
          </a:p>
          <a:p>
            <a:endParaRPr lang="he-IL" dirty="0"/>
          </a:p>
          <a:p>
            <a:pPr lvl="1"/>
            <a:r>
              <a:rPr lang="en-US" dirty="0"/>
              <a:t>Variance of image is constant, while increasing amounts of noise added</a:t>
            </a:r>
            <a:endParaRPr lang="en-IL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E6E436CC-210A-C395-4F94-65F5013B5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2517140"/>
            <a:ext cx="2654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88DC5FC4-9D75-2075-5500-315F5AA97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270" y="4378801"/>
            <a:ext cx="11049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795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20E65-236E-C406-AAC8-4A1D4C51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Stochastic Differential Equations (SDEs)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E1AF-6611-462B-B9A7-A6C278731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SDEs: mathematical way to describe continuous stochastic processes</a:t>
            </a:r>
          </a:p>
          <a:p>
            <a:r>
              <a:rPr lang="en-IL" dirty="0"/>
              <a:t>Big topic, we just introduce what we need for diffusion</a:t>
            </a:r>
          </a:p>
          <a:p>
            <a:r>
              <a:rPr lang="en-IL" dirty="0"/>
              <a:t>Let us consider our discrete time process:</a:t>
            </a:r>
          </a:p>
          <a:p>
            <a:pPr lvl="1"/>
            <a:r>
              <a:rPr lang="en-US" dirty="0"/>
              <a:t>x</a:t>
            </a:r>
            <a:r>
              <a:rPr lang="en-IL" dirty="0"/>
              <a:t>(t+dt) = x(t) - x(t) *  f(t) dt + N(0, g(t)I)</a:t>
            </a:r>
            <a:endParaRPr lang="he-IL" dirty="0"/>
          </a:p>
          <a:p>
            <a:r>
              <a:rPr lang="en-US" dirty="0"/>
              <a:t>Taking step size to 0, we obtain the following SDE:</a:t>
            </a:r>
          </a:p>
          <a:p>
            <a:pPr lvl="1"/>
            <a:r>
              <a:rPr lang="en-US" dirty="0"/>
              <a:t>dx = - f(t) x dt + g(t) </a:t>
            </a:r>
            <a:r>
              <a:rPr lang="en-US" dirty="0" err="1"/>
              <a:t>dW</a:t>
            </a:r>
            <a:r>
              <a:rPr lang="en-US" baseline="-25000" dirty="0" err="1"/>
              <a:t>t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dW</a:t>
            </a:r>
            <a:r>
              <a:rPr lang="en-US" baseline="-25000" dirty="0" err="1"/>
              <a:t>t</a:t>
            </a:r>
            <a:r>
              <a:rPr lang="en-US" dirty="0"/>
              <a:t> is an infinitesimal amount of Gaussian noise added at time t</a:t>
            </a:r>
          </a:p>
          <a:p>
            <a:pPr lvl="1"/>
            <a:r>
              <a:rPr lang="en-US" dirty="0"/>
              <a:t>E[</a:t>
            </a:r>
            <a:r>
              <a:rPr lang="en-US" dirty="0" err="1"/>
              <a:t>dW</a:t>
            </a:r>
            <a:r>
              <a:rPr lang="en-US" baseline="-25000" dirty="0" err="1"/>
              <a:t>t</a:t>
            </a:r>
            <a:r>
              <a:rPr lang="en-US" dirty="0"/>
              <a:t>] = 0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150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D1487-C3D1-BAAF-3FE2-97ABA93E8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Solution of the SDE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D3BE-F37E-D49C-913A-8A056CF45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SDE: changes to the sample at each time step</a:t>
            </a:r>
          </a:p>
          <a:p>
            <a:r>
              <a:rPr lang="en-IL" dirty="0"/>
              <a:t>Solution of SDE: the distribution of the sample at each t</a:t>
            </a:r>
          </a:p>
          <a:p>
            <a:r>
              <a:rPr lang="en-IL" dirty="0"/>
              <a:t>Intuitively: scaled version of the initial sample, added Gaussian noise</a:t>
            </a:r>
          </a:p>
          <a:p>
            <a:r>
              <a:rPr lang="en-IL" dirty="0"/>
              <a:t>Will not derive it:</a:t>
            </a:r>
          </a:p>
          <a:p>
            <a:endParaRPr lang="en-IL" dirty="0"/>
          </a:p>
          <a:p>
            <a:endParaRPr lang="en-IL" dirty="0"/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76347-0898-608F-3E2C-6C3B09096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001" y="4547517"/>
            <a:ext cx="3630159" cy="833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6CF2E0-64B0-C3BF-8A5A-A867CF8BA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0" y="5426075"/>
            <a:ext cx="3467100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1F65F9-FFAA-72C5-68BD-18783B322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300" y="3818855"/>
            <a:ext cx="3886200" cy="825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2CFAD4-869C-445C-84BF-0B92AB9918AA}"/>
              </a:ext>
            </a:extLst>
          </p:cNvPr>
          <p:cNvSpPr txBox="1"/>
          <p:nvPr/>
        </p:nvSpPr>
        <p:spPr>
          <a:xfrm>
            <a:off x="863101" y="4001294"/>
            <a:ext cx="244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Distribution of sample x0 at time 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BBA8C-D68F-40A7-108F-54D6DDC46701}"/>
              </a:ext>
            </a:extLst>
          </p:cNvPr>
          <p:cNvSpPr txBox="1"/>
          <p:nvPr/>
        </p:nvSpPr>
        <p:spPr>
          <a:xfrm>
            <a:off x="863101" y="4732814"/>
            <a:ext cx="244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Scaling factor for mean x0 at time 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8A82FD-A845-5704-3749-EE5CD277533F}"/>
              </a:ext>
            </a:extLst>
          </p:cNvPr>
          <p:cNvSpPr txBox="1"/>
          <p:nvPr/>
        </p:nvSpPr>
        <p:spPr>
          <a:xfrm>
            <a:off x="902970" y="5672931"/>
            <a:ext cx="244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V</a:t>
            </a:r>
            <a:r>
              <a:rPr lang="en-US" dirty="0"/>
              <a:t>a</a:t>
            </a:r>
            <a:r>
              <a:rPr lang="en-IL" dirty="0"/>
              <a:t>riance of total noise at time t</a:t>
            </a:r>
          </a:p>
        </p:txBody>
      </p:sp>
    </p:spTree>
    <p:extLst>
      <p:ext uri="{BB962C8B-B14F-4D97-AF65-F5344CB8AC3E}">
        <p14:creationId xmlns:p14="http://schemas.microsoft.com/office/powerpoint/2010/main" val="3308161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49A23-A668-65BF-60AB-FA2703AC9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Solution of SDE in VE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AE3A2-11F9-F727-8DFF-1E11222A3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Reminder: in VE process, scale is fixed S(t) =1 (f(t) = 0)</a:t>
            </a:r>
          </a:p>
          <a:p>
            <a:r>
              <a:rPr lang="en-IL" dirty="0"/>
              <a:t>Inspecting previous equations:</a:t>
            </a:r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The variance at time t, is the integral all the variances of the noises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D0BD75D8-E05D-97C8-F54C-2837C71E7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280" y="3519488"/>
            <a:ext cx="27940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47987DBC-3DDC-F900-E9BF-8BDB9054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780" y="4131311"/>
            <a:ext cx="34290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A76B132E-88A1-0D1C-C0B0-930CCB6EB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080" y="2947670"/>
            <a:ext cx="21844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874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11302</TotalTime>
  <Words>1324</Words>
  <Application>Microsoft Macintosh PowerPoint</Application>
  <PresentationFormat>Widescreen</PresentationFormat>
  <Paragraphs>197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Score and Diffusion Models</vt:lpstr>
      <vt:lpstr>Variational Models</vt:lpstr>
      <vt:lpstr>Diffusion Processes</vt:lpstr>
      <vt:lpstr>Reverse Diffusion Process</vt:lpstr>
      <vt:lpstr>Life of a Sample</vt:lpstr>
      <vt:lpstr>Types of Processes</vt:lpstr>
      <vt:lpstr>Stochastic Differential Equations (SDEs)</vt:lpstr>
      <vt:lpstr>Solution of the SDE</vt:lpstr>
      <vt:lpstr>Solution of SDE in VE Process</vt:lpstr>
      <vt:lpstr>Inverting the Process</vt:lpstr>
      <vt:lpstr>Inverting SDE in VE Process</vt:lpstr>
      <vt:lpstr>The Fokker-Planck Equation</vt:lpstr>
      <vt:lpstr>Inverting Fokker-Planck Equation</vt:lpstr>
      <vt:lpstr>Inverting The Noise Process</vt:lpstr>
      <vt:lpstr>The Score Function</vt:lpstr>
      <vt:lpstr>Score Does not Require Normalized PDFs</vt:lpstr>
      <vt:lpstr>Simple Example</vt:lpstr>
      <vt:lpstr>Denoising</vt:lpstr>
      <vt:lpstr>Expression for Denoising</vt:lpstr>
      <vt:lpstr>Estimating the Score</vt:lpstr>
      <vt:lpstr>Diffusion Models in Practice - Training</vt:lpstr>
      <vt:lpstr>Diffusion Models in Practice - Sampling</vt:lpstr>
      <vt:lpstr>Diffusion Models in Practice – Point Estimates</vt:lpstr>
      <vt:lpstr>Diffusion Models: Top Image Generators</vt:lpstr>
      <vt:lpstr>Diffusion Models: Top Likelihood Estimators</vt:lpstr>
      <vt:lpstr>Conditional Diffusion Models</vt:lpstr>
      <vt:lpstr>Classifier-Free Guidance</vt:lpstr>
      <vt:lpstr>Text-to-Image Models</vt:lpstr>
      <vt:lpstr>Text-to-Image Architectures</vt:lpstr>
      <vt:lpstr>Latent Diffusion Models </vt:lpstr>
      <vt:lpstr>Imagen Video</vt:lpstr>
      <vt:lpstr>Dreamix</vt:lpstr>
      <vt:lpstr>Several Prediction Targets</vt:lpstr>
      <vt:lpstr>MagVIT/MUSE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Score and Diffusion Models</dc:title>
  <dc:creator>Yedid Hoshen</dc:creator>
  <cp:lastModifiedBy>Yedid Hoshen</cp:lastModifiedBy>
  <cp:revision>2</cp:revision>
  <dcterms:created xsi:type="dcterms:W3CDTF">2023-04-19T16:12:33Z</dcterms:created>
  <dcterms:modified xsi:type="dcterms:W3CDTF">2023-04-27T12:35:13Z</dcterms:modified>
</cp:coreProperties>
</file>